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78" r:id="rId2"/>
    <p:sldId id="275" r:id="rId3"/>
    <p:sldId id="276" r:id="rId4"/>
    <p:sldId id="277" r:id="rId5"/>
    <p:sldId id="279" r:id="rId6"/>
    <p:sldId id="280" r:id="rId7"/>
    <p:sldId id="281" r:id="rId8"/>
  </p:sldIdLst>
  <p:sldSz cx="16256000" cy="9144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28F"/>
    <a:srgbClr val="04B0AC"/>
    <a:srgbClr val="000000"/>
    <a:srgbClr val="009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557" autoAdjust="0"/>
  </p:normalViewPr>
  <p:slideViewPr>
    <p:cSldViewPr>
      <p:cViewPr varScale="1">
        <p:scale>
          <a:sx n="50" d="100"/>
          <a:sy n="50" d="100"/>
        </p:scale>
        <p:origin x="-984" y="-108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FD9CB-F0D6-455F-B5F8-016F2B487E91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3190D-9F09-436E-AD1D-9DDD46316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4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3190D-9F09-436E-AD1D-9DDD46316D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0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48268" y="1828800"/>
            <a:ext cx="13958485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48267" y="4304715"/>
            <a:ext cx="13963904" cy="2336800"/>
          </a:xfrm>
        </p:spPr>
        <p:txBody>
          <a:bodyPr lIns="0" rIns="18288"/>
          <a:lstStyle>
            <a:lvl1pPr marL="0" marR="45719" indent="0" algn="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</a:lvl2pPr>
            <a:lvl3pPr marL="914378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2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1219210"/>
            <a:ext cx="365760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1" y="1219210"/>
            <a:ext cx="10701867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848" y="1755648"/>
            <a:ext cx="138176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848" y="3606227"/>
            <a:ext cx="138176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938784"/>
            <a:ext cx="146304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560113"/>
            <a:ext cx="7179733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8" y="2560113"/>
            <a:ext cx="7179733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938784"/>
            <a:ext cx="146304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6" y="2473664"/>
            <a:ext cx="7182556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257832" y="2479678"/>
            <a:ext cx="7185377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12806" y="3352808"/>
            <a:ext cx="7182556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32" y="3352808"/>
            <a:ext cx="7185377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938784"/>
            <a:ext cx="14765867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3"/>
            <a:ext cx="48768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2235200"/>
            <a:ext cx="48768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355651" y="2235200"/>
            <a:ext cx="9087557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5628007" y="1477436"/>
            <a:ext cx="934720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4229573" y="7146359"/>
            <a:ext cx="276352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1569338"/>
            <a:ext cx="3933952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6" y="3771713"/>
            <a:ext cx="3928533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359468" y="8475142"/>
            <a:ext cx="1083733" cy="486833"/>
          </a:xfrm>
        </p:spPr>
        <p:txBody>
          <a:bodyPr/>
          <a:lstStyle/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6196967" y="1599356"/>
            <a:ext cx="820928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6934" y="7755475"/>
            <a:ext cx="1628986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7789341" y="8293102"/>
            <a:ext cx="8466667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6934" y="-9525"/>
            <a:ext cx="1628986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789341" y="-9525"/>
            <a:ext cx="8466667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812800" y="938784"/>
            <a:ext cx="146304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812800" y="2580640"/>
            <a:ext cx="146304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12801" y="8475142"/>
            <a:ext cx="3793067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DFE1C8-7D16-4D4F-A3D9-2C83D16CB353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741336" y="8475142"/>
            <a:ext cx="5960533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4088533" y="8475142"/>
            <a:ext cx="1354667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29609-40E8-41EF-B4C2-B94B928EA2E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33804" y="269877"/>
            <a:ext cx="16320975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4688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indent="-24688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90" indent="-2103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03" indent="-21030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17" indent="-2103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18287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9" indent="-18287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.morris@npt.gov.uk" TargetMode="External"/><Relationship Id="rId2" Type="http://schemas.openxmlformats.org/officeDocument/2006/relationships/hyperlink" Target="mailto:Kim.davies@bridgend.gov.u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im.davies@bridgend.gov.uk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im.davies@bridgend.gov.uk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.morris@npt.gov.uk" TargetMode="External"/><Relationship Id="rId2" Type="http://schemas.openxmlformats.org/officeDocument/2006/relationships/hyperlink" Target="mailto:Kim.davies@bridgend.gov.u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im.davies@bridgend.gov.uk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im.davies@bridgend.gov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  <a:alpha val="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454" y="3188683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76A5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779" y="4167604"/>
            <a:ext cx="664527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76A5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718" y="6182141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76A5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0" y="179512"/>
            <a:ext cx="300456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76A5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58938" y="7621651"/>
            <a:ext cx="581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err="1">
                <a:latin typeface="Comic Sans MS" panose="030F0702030302020204" pitchFamily="66" charset="0"/>
              </a:rPr>
              <a:t>Rhaglen</a:t>
            </a:r>
            <a:r>
              <a:rPr lang="en-GB" sz="2800" i="1" dirty="0">
                <a:latin typeface="Comic Sans MS" panose="030F0702030302020204" pitchFamily="66" charset="0"/>
              </a:rPr>
              <a:t> o </a:t>
            </a:r>
            <a:r>
              <a:rPr lang="en-GB" sz="2800" i="1" dirty="0" err="1">
                <a:latin typeface="Comic Sans MS" panose="030F0702030302020204" pitchFamily="66" charset="0"/>
              </a:rPr>
              <a:t>Ddigwyddiadau</a:t>
            </a:r>
            <a:r>
              <a:rPr lang="en-GB" sz="2800" i="1" dirty="0">
                <a:latin typeface="Comic Sans MS" panose="030F0702030302020204" pitchFamily="66" charset="0"/>
              </a:rPr>
              <a:t>/ Programme of Events</a:t>
            </a:r>
          </a:p>
        </p:txBody>
      </p:sp>
      <p:pic>
        <p:nvPicPr>
          <p:cNvPr id="1027" name="Picture 3" descr="DSC_0384 (2)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456" y="1043607"/>
            <a:ext cx="3566369" cy="2068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omeles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8479" y="4458811"/>
            <a:ext cx="3279959" cy="434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0014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602" y="1403647"/>
            <a:ext cx="4152837" cy="2922717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54" y="4326365"/>
            <a:ext cx="3400066" cy="4473449"/>
          </a:xfrm>
          <a:prstGeom prst="rect">
            <a:avLst/>
          </a:prstGeom>
        </p:spPr>
      </p:pic>
      <p:pic>
        <p:nvPicPr>
          <p:cNvPr id="3" name="Picture 2" descr="P00905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54" y="1453600"/>
            <a:ext cx="4089854" cy="2714004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86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34814"/>
              </p:ext>
            </p:extLst>
          </p:nvPr>
        </p:nvGraphicFramePr>
        <p:xfrm>
          <a:off x="279128" y="3275856"/>
          <a:ext cx="15265694" cy="5272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129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2662620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195143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2840129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727673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453267">
                <a:tc gridSpan="5">
                  <a:txBody>
                    <a:bodyPr/>
                    <a:lstStyle/>
                    <a:p>
                      <a:r>
                        <a:rPr lang="en-GB" sz="1600" dirty="0" smtClean="0"/>
                        <a:t>Monday 12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November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41082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Event: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Venue: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Aimed at: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Contact details: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46530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 12.30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MCA/</a:t>
                      </a:r>
                      <a:r>
                        <a:rPr lang="en-GB" sz="1600" dirty="0" err="1" smtClean="0"/>
                        <a:t>DoLS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Mulligans Community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Professionals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Targeted</a:t>
                      </a:r>
                      <a:r>
                        <a:rPr lang="en-GB" sz="1600" baseline="0" dirty="0" smtClean="0"/>
                        <a:t> Staff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65142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10.30</a:t>
                      </a:r>
                      <a:r>
                        <a:rPr lang="en-GB" sz="1600" baseline="0" dirty="0" smtClean="0"/>
                        <a:t> – 11.30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Self</a:t>
                      </a:r>
                      <a:r>
                        <a:rPr lang="en-GB" sz="1600" baseline="0" dirty="0" smtClean="0"/>
                        <a:t> Harm in Children &amp; Young People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 Offices - 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11.30 – 12.30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to Talk</a:t>
                      </a:r>
                      <a:r>
                        <a:rPr lang="en-GB" sz="1600" baseline="0" dirty="0" smtClean="0"/>
                        <a:t> to Teenagers &amp; Promote their Health &amp; Wellbeing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- </a:t>
                      </a:r>
                      <a:r>
                        <a:rPr lang="en-GB" sz="1600" dirty="0" smtClean="0"/>
                        <a:t>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1486209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14.30 – 15.30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How to Talk</a:t>
                      </a:r>
                      <a:r>
                        <a:rPr lang="en-GB" sz="1600" baseline="0" dirty="0" smtClean="0"/>
                        <a:t> to Teenagers &amp; Promote their Health &amp; Wellbeing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 Offices - Meeting</a:t>
                      </a:r>
                      <a:r>
                        <a:rPr lang="en-GB" sz="1600" baseline="0" dirty="0" smtClean="0"/>
                        <a:t>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549246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15.30 – 16.30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Self</a:t>
                      </a:r>
                      <a:r>
                        <a:rPr lang="en-GB" sz="1600" baseline="0" dirty="0" smtClean="0"/>
                        <a:t> Harm in Children &amp; Young People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 Offices - 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298259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 12.30 OR 13.30 – 16.30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Exploitation of Children and Adults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Liberty Stadium,</a:t>
                      </a:r>
                      <a:r>
                        <a:rPr lang="en-GB" sz="1600" baseline="0" dirty="0" smtClean="0"/>
                        <a:t> Swansea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Professionals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3"/>
                        </a:rPr>
                        <a:t>A.morris@npt.gov.uk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329468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5232" y="1403648"/>
            <a:ext cx="14185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The events this week aim to raise awareness of Safeguarding by delivering a range of activities for professionals and the public.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If you are interested in attending any of the activities listed below, please refer to the relevant contact information provided.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However, if you can’t make an event then do come along and say “Hello” at our stand in Bridgend County Borough Council Civic Offices between 10.00 – 14.00 Monday, Tuesday, Thursday and Friday, and 10.00 – 16.00 Wednesday.</a:t>
            </a:r>
          </a:p>
        </p:txBody>
      </p:sp>
    </p:spTree>
    <p:extLst>
      <p:ext uri="{BB962C8B-B14F-4D97-AF65-F5344CB8AC3E}">
        <p14:creationId xmlns:p14="http://schemas.microsoft.com/office/powerpoint/2010/main" val="42487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26630"/>
              </p:ext>
            </p:extLst>
          </p:nvPr>
        </p:nvGraphicFramePr>
        <p:xfrm>
          <a:off x="341379" y="1115616"/>
          <a:ext cx="15265695" cy="3479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143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89747">
                <a:tc gridSpan="5">
                  <a:txBody>
                    <a:bodyPr/>
                    <a:lstStyle/>
                    <a:p>
                      <a:r>
                        <a:rPr lang="en-GB" sz="1600" baseline="0" dirty="0" smtClean="0"/>
                        <a:t>Tuesday 13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November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76238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Event: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Venue: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Aimed at: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Contact details: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 15.30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Safeguarding</a:t>
                      </a:r>
                      <a:r>
                        <a:rPr lang="en-GB" sz="1600" baseline="0" dirty="0" smtClean="0"/>
                        <a:t> Adults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Court Colman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Professionals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Target Staff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17083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10.00 – 14.00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Barnardos</a:t>
                      </a:r>
                      <a:r>
                        <a:rPr lang="en-GB" sz="1600" dirty="0" smtClean="0"/>
                        <a:t>/ Calan DVS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Reception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Drop 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10.30</a:t>
                      </a:r>
                      <a:r>
                        <a:rPr lang="en-GB" sz="1600" baseline="0" dirty="0" smtClean="0"/>
                        <a:t> – 11.30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</a:t>
                      </a:r>
                      <a:r>
                        <a:rPr lang="en-GB" sz="1600" baseline="0" dirty="0" smtClean="0"/>
                        <a:t> to spot Child Sexual Exploitation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- </a:t>
                      </a:r>
                      <a:r>
                        <a:rPr lang="en-GB" sz="1600" dirty="0" smtClean="0"/>
                        <a:t>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14.00</a:t>
                      </a:r>
                      <a:r>
                        <a:rPr lang="en-GB" sz="1600" baseline="0" dirty="0" smtClean="0"/>
                        <a:t> – 15:00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Carers</a:t>
                      </a:r>
                      <a:r>
                        <a:rPr lang="en-GB" sz="1600" baseline="0" dirty="0" smtClean="0"/>
                        <a:t> and Safeguarding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- </a:t>
                      </a:r>
                      <a:r>
                        <a:rPr lang="en-GB" sz="1600" dirty="0" smtClean="0"/>
                        <a:t>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Carers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6356434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14:00 – 16:00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Frauds and Financial</a:t>
                      </a:r>
                      <a:r>
                        <a:rPr lang="en-GB" sz="1600" baseline="0" dirty="0" smtClean="0"/>
                        <a:t> Abuse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Cardiff</a:t>
                      </a:r>
                      <a:r>
                        <a:rPr lang="en-GB" sz="1600" baseline="0" dirty="0" smtClean="0"/>
                        <a:t> Central Library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02920 871891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75125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29583"/>
              </p:ext>
            </p:extLst>
          </p:nvPr>
        </p:nvGraphicFramePr>
        <p:xfrm>
          <a:off x="351136" y="5169429"/>
          <a:ext cx="15265695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139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r>
                        <a:rPr lang="en-GB" sz="1600" baseline="0" dirty="0" smtClean="0"/>
                        <a:t>Wednesday 14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November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Event: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Venue: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Aimed at: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Contact details: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10.00</a:t>
                      </a:r>
                      <a:r>
                        <a:rPr lang="en-GB" sz="1600" baseline="0" dirty="0" smtClean="0"/>
                        <a:t> – 12.00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Telecare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 Offices Reception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Drop in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170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</a:t>
                      </a:r>
                      <a:r>
                        <a:rPr lang="en-GB" sz="1600" baseline="0" dirty="0" smtClean="0"/>
                        <a:t> 16.30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County Lines X3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Hi Tide Inn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Professionals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Targeted</a:t>
                      </a:r>
                      <a:r>
                        <a:rPr lang="en-GB" sz="1600" baseline="0" dirty="0" smtClean="0"/>
                        <a:t> Staff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9671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10.30 – 12.00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E-Safety ‘Sexting’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 Offices</a:t>
                      </a:r>
                      <a:r>
                        <a:rPr lang="en-GB" sz="1600" baseline="0" dirty="0" smtClean="0"/>
                        <a:t> -Meeting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14:00</a:t>
                      </a:r>
                      <a:r>
                        <a:rPr lang="en-GB" sz="1600" baseline="0" dirty="0" smtClean="0"/>
                        <a:t> – 16:00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Domestic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Violence, Anti-Social</a:t>
                      </a:r>
                      <a:r>
                        <a:rPr lang="en-GB" sz="1600" baseline="0" dirty="0" smtClean="0"/>
                        <a:t> Behaviour &amp; Hate Crime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Reception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Drop in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148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1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26289"/>
              </p:ext>
            </p:extLst>
          </p:nvPr>
        </p:nvGraphicFramePr>
        <p:xfrm>
          <a:off x="567157" y="1547664"/>
          <a:ext cx="15049673" cy="290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485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89747">
                <a:tc gridSpan="5">
                  <a:txBody>
                    <a:bodyPr/>
                    <a:lstStyle/>
                    <a:p>
                      <a:r>
                        <a:rPr lang="en-GB" sz="1600" baseline="0" dirty="0" smtClean="0"/>
                        <a:t>Thursday 15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November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76238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Event: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Venue: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Aimed at: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Contact details: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09:30 – 11:30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LGBT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Ravens Court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Professionals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Targeted</a:t>
                      </a:r>
                      <a:r>
                        <a:rPr lang="en-GB" sz="1600" baseline="0" dirty="0" smtClean="0"/>
                        <a:t> Staff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17083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09:30 – 11:30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Child Sexual</a:t>
                      </a:r>
                      <a:r>
                        <a:rPr lang="en-GB" sz="1600" baseline="0" dirty="0" smtClean="0"/>
                        <a:t> Exploitation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- </a:t>
                      </a:r>
                      <a:r>
                        <a:rPr lang="en-GB" sz="1600" dirty="0" smtClean="0"/>
                        <a:t>Meeting Room 5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967182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13.00</a:t>
                      </a:r>
                      <a:r>
                        <a:rPr lang="en-GB" sz="1600" baseline="0" dirty="0" smtClean="0"/>
                        <a:t> – 15.00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Safeguarding Adults</a:t>
                      </a:r>
                      <a:r>
                        <a:rPr lang="en-GB" sz="1600" baseline="0" dirty="0" smtClean="0"/>
                        <a:t> at Risk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Conference</a:t>
                      </a:r>
                      <a:r>
                        <a:rPr lang="en-GB" sz="1600" baseline="0" dirty="0" smtClean="0"/>
                        <a:t> Room Level 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Adult Tutors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Targeted</a:t>
                      </a:r>
                      <a:r>
                        <a:rPr lang="en-GB" sz="1600" baseline="0" dirty="0" smtClean="0"/>
                        <a:t> Staff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14:00 – 16:00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Frauds and Financial Abuse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 Offices,</a:t>
                      </a:r>
                      <a:r>
                        <a:rPr lang="en-GB" sz="1600" baseline="0" dirty="0" smtClean="0"/>
                        <a:t> Barry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02920 871891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35963"/>
              </p:ext>
            </p:extLst>
          </p:nvPr>
        </p:nvGraphicFramePr>
        <p:xfrm>
          <a:off x="567157" y="4950296"/>
          <a:ext cx="15049675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35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r>
                        <a:rPr lang="en-GB" sz="1600" baseline="0" dirty="0" smtClean="0"/>
                        <a:t>Friday 16</a:t>
                      </a:r>
                      <a:r>
                        <a:rPr lang="en-GB" sz="1600" baseline="30000" dirty="0" smtClean="0"/>
                        <a:t>th</a:t>
                      </a:r>
                      <a:r>
                        <a:rPr lang="en-GB" sz="1600" baseline="0" dirty="0" smtClean="0"/>
                        <a:t> November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Event: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Venue: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Aimed at: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Contact details: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10:00</a:t>
                      </a:r>
                      <a:r>
                        <a:rPr lang="en-GB" sz="1600" baseline="0" dirty="0" smtClean="0"/>
                        <a:t> – 14:00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Bridgend Carers Centre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Reception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Drop in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9671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10:00 – 11:00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Doorstep Crimes</a:t>
                      </a:r>
                      <a:r>
                        <a:rPr lang="en-GB" sz="1600" baseline="0" dirty="0" smtClean="0"/>
                        <a:t> and Scams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- </a:t>
                      </a:r>
                      <a:r>
                        <a:rPr lang="en-GB" sz="1600" dirty="0" smtClean="0"/>
                        <a:t>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13:30 – 14:30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Drugs and Alcohol</a:t>
                      </a:r>
                      <a:r>
                        <a:rPr lang="en-GB" sz="1600" baseline="0" dirty="0" smtClean="0"/>
                        <a:t> Abuse Awareness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Civic</a:t>
                      </a:r>
                      <a:r>
                        <a:rPr lang="en-GB" sz="1600" baseline="0" dirty="0" smtClean="0"/>
                        <a:t> Offices - </a:t>
                      </a:r>
                      <a:r>
                        <a:rPr lang="en-GB" sz="1600" dirty="0" smtClean="0"/>
                        <a:t>Meeting Room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2"/>
                        </a:rPr>
                        <a:t>Kim.davies@bridgend.gov.uk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01656</a:t>
                      </a:r>
                      <a:r>
                        <a:rPr lang="en-GB" sz="1600" baseline="0" dirty="0" smtClean="0"/>
                        <a:t> 643228</a:t>
                      </a:r>
                      <a:endParaRPr lang="en-GB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240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7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75843"/>
              </p:ext>
            </p:extLst>
          </p:nvPr>
        </p:nvGraphicFramePr>
        <p:xfrm>
          <a:off x="351136" y="3639182"/>
          <a:ext cx="15265694" cy="478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129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2662620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195143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2840129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727673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453267">
                <a:tc gridSpan="5">
                  <a:txBody>
                    <a:bodyPr/>
                    <a:lstStyle/>
                    <a:p>
                      <a:r>
                        <a:rPr lang="en-GB" sz="1600" dirty="0" err="1" smtClean="0"/>
                        <a:t>Dydd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Llun</a:t>
                      </a:r>
                      <a:r>
                        <a:rPr lang="en-GB" sz="1600" dirty="0" smtClean="0"/>
                        <a:t> 12</a:t>
                      </a:r>
                      <a:r>
                        <a:rPr lang="en-GB" sz="1600" baseline="30000" dirty="0" smtClean="0"/>
                        <a:t>fed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Tachwedd</a:t>
                      </a:r>
                      <a:r>
                        <a:rPr lang="en-GB" sz="1600" baseline="0" dirty="0" smtClean="0"/>
                        <a:t>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410829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Amser</a:t>
                      </a:r>
                      <a:r>
                        <a:rPr lang="en-GB" sz="1600" dirty="0" smtClean="0"/>
                        <a:t>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Digwyddiad</a:t>
                      </a:r>
                      <a:r>
                        <a:rPr lang="en-GB" sz="1600" dirty="0" smtClean="0"/>
                        <a:t>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Lleoliad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gyfer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Manylion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cyswllt</a:t>
                      </a:r>
                      <a:r>
                        <a:rPr lang="en-GB" sz="12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46530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 12.30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MCA/</a:t>
                      </a:r>
                      <a:r>
                        <a:rPr lang="en-GB" sz="1600" dirty="0" err="1" smtClean="0"/>
                        <a:t>DoLS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Cymuned</a:t>
                      </a:r>
                      <a:r>
                        <a:rPr lang="en-GB" sz="1600" dirty="0"/>
                        <a:t> Mulligan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Gweithwyr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proffesiynol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Staff </a:t>
                      </a:r>
                      <a:r>
                        <a:rPr lang="en-GB" sz="1600" dirty="0" err="1"/>
                        <a:t>sydd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wedi'u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targedu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65142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10.30</a:t>
                      </a:r>
                      <a:r>
                        <a:rPr lang="en-GB" sz="1600" baseline="0" dirty="0" smtClean="0"/>
                        <a:t> – 11.30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cy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Hunan-niwed mewn Plant a Phobl Ifanc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–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11.30 – 12.30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Sut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siarad</a:t>
                      </a:r>
                      <a:r>
                        <a:rPr lang="en-GB" sz="1600" dirty="0"/>
                        <a:t> â </a:t>
                      </a:r>
                      <a:r>
                        <a:rPr lang="en-GB" sz="1600" dirty="0" err="1"/>
                        <a:t>phobl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ifanc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yn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harddegau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hyrwyddo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lles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a’u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hiechyd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–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1486209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14.30 – 15.30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Sut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siarad</a:t>
                      </a:r>
                      <a:r>
                        <a:rPr lang="en-GB" sz="1600" dirty="0"/>
                        <a:t> â </a:t>
                      </a:r>
                      <a:r>
                        <a:rPr lang="en-GB" sz="1600" dirty="0" err="1"/>
                        <a:t>phobl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ifanc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yn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harddegau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hyrwyddo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lles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a’u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hiechyd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–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549246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15.30 – 16.30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cy-GB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Hunan-niwed mewn Plant a Phobl Ifanc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–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298259"/>
                  </a:ext>
                </a:extLst>
              </a:tr>
              <a:tr h="4532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 12.30 NEU 13.30 – 16.30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Camfanteisio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blant</a:t>
                      </a:r>
                      <a:r>
                        <a:rPr lang="en-GB" sz="1600" dirty="0" smtClean="0"/>
                        <a:t> ac </a:t>
                      </a:r>
                      <a:r>
                        <a:rPr lang="en-GB" sz="1600" dirty="0" err="1" smtClean="0"/>
                        <a:t>oedolion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Stadiwm</a:t>
                      </a:r>
                      <a:r>
                        <a:rPr lang="en-GB" sz="1600" dirty="0"/>
                        <a:t> Liberty,</a:t>
                      </a:r>
                      <a:r>
                        <a:rPr lang="en-GB" sz="1600" baseline="0" dirty="0"/>
                        <a:t> Abertawe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Gweithwyr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proffesiynol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3"/>
                        </a:rPr>
                        <a:t>A.morris@npt.gov.uk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7329468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1176" y="1053859"/>
            <a:ext cx="1519368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Nod y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digwyddiadau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wythnos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yma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yw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codi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ymwybyddiaeth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Ddiogelu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drwy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gyflwyno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amrywiaeth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weithgareddau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gyfer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gweithwyr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proffesiynol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a’r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cyhoedd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Os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oes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gennych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chi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ddiddordeb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mewn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dod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unrhyw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rai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o’r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gweithgareddau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wedi’u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rhestru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isod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edrychwch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wybodaeth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gyswllt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berthnasol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wedi’i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darparu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hynny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os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nad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ydych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chi’n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gallu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dod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ddigwyddiad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cofiwch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ddod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draw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ddweud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“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Helo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”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ein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stondin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ni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yn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Swyddfeydd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Dinesig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Cyngor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Bwrdeistref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Sirol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Pen-y-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bont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Ogwr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rhwng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10.00 a 14.00 bob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Llun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Mawrth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Iau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Gwener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rhwng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10.00 a 16.00 bob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dydd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Mercher</a:t>
            </a: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dirty="0"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66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658402"/>
              </p:ext>
            </p:extLst>
          </p:nvPr>
        </p:nvGraphicFramePr>
        <p:xfrm>
          <a:off x="341379" y="1115616"/>
          <a:ext cx="15265695" cy="3479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143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053138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89747">
                <a:tc gridSpan="5">
                  <a:txBody>
                    <a:bodyPr/>
                    <a:lstStyle/>
                    <a:p>
                      <a:r>
                        <a:rPr lang="en-GB" sz="1600" baseline="0" dirty="0" err="1" smtClean="0"/>
                        <a:t>Dydd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Mawrth</a:t>
                      </a:r>
                      <a:r>
                        <a:rPr lang="en-GB" sz="1600" baseline="0" dirty="0" smtClean="0"/>
                        <a:t> 13</a:t>
                      </a:r>
                      <a:r>
                        <a:rPr lang="en-GB" sz="1600" baseline="30000" dirty="0" smtClean="0"/>
                        <a:t>eg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Tachwedd</a:t>
                      </a:r>
                      <a:r>
                        <a:rPr lang="en-GB" sz="1600" baseline="0" dirty="0" smtClean="0"/>
                        <a:t>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762381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Amser</a:t>
                      </a:r>
                      <a:r>
                        <a:rPr lang="en-GB" sz="1600" dirty="0" smtClean="0"/>
                        <a:t>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Digwyddiad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Lleoliad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gyfer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Manylion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cyswllt</a:t>
                      </a:r>
                      <a:r>
                        <a:rPr lang="en-GB" sz="12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 15.30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Diogelu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oedolion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Gwesty</a:t>
                      </a:r>
                      <a:r>
                        <a:rPr lang="en-GB" sz="1600" dirty="0"/>
                        <a:t> Fairways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Gweithwyr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proffesiynol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Staff </a:t>
                      </a:r>
                      <a:r>
                        <a:rPr lang="en-GB" sz="1600" dirty="0" err="1"/>
                        <a:t>sydd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wedi'u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targedu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17083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10.00 – 14.00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Barnardos</a:t>
                      </a:r>
                      <a:r>
                        <a:rPr lang="en-GB" sz="1600" dirty="0"/>
                        <a:t>/</a:t>
                      </a:r>
                      <a:r>
                        <a:rPr lang="en-GB" sz="1600" dirty="0" err="1"/>
                        <a:t>Calan</a:t>
                      </a:r>
                      <a:r>
                        <a:rPr lang="en-GB" sz="1600" dirty="0"/>
                        <a:t> DVS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Derbynfa’r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Galw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heibio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10.30</a:t>
                      </a:r>
                      <a:r>
                        <a:rPr lang="en-GB" sz="1600" baseline="0" dirty="0" smtClean="0"/>
                        <a:t> – 11.30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Sut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mae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adnabod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camfanteisio'n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rhywiol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blant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unwaith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-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14.00</a:t>
                      </a:r>
                      <a:r>
                        <a:rPr lang="en-GB" sz="1600" baseline="0" dirty="0" smtClean="0"/>
                        <a:t> – 15:00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Gofalwyr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diogelu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-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Gofalwyr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6356434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14:00 – 16:00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cy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Twyll a Cham-drin Ariannol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Llyfrgell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Canol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Caerdydd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02920 871891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675125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615998"/>
              </p:ext>
            </p:extLst>
          </p:nvPr>
        </p:nvGraphicFramePr>
        <p:xfrm>
          <a:off x="351136" y="5032960"/>
          <a:ext cx="15265695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3139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053139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r>
                        <a:rPr lang="en-GB" sz="1600" baseline="0" dirty="0" err="1" smtClean="0"/>
                        <a:t>Dydd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Mercher</a:t>
                      </a:r>
                      <a:r>
                        <a:rPr lang="en-GB" sz="1600" baseline="0" dirty="0" smtClean="0"/>
                        <a:t> 14</a:t>
                      </a:r>
                      <a:r>
                        <a:rPr lang="en-GB" sz="1600" baseline="30000" dirty="0" smtClean="0"/>
                        <a:t>eg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Tachwedd</a:t>
                      </a:r>
                      <a:r>
                        <a:rPr lang="en-GB" sz="1600" baseline="0" dirty="0" smtClean="0"/>
                        <a:t>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Amser</a:t>
                      </a:r>
                      <a:r>
                        <a:rPr lang="en-GB" sz="1600" dirty="0" smtClean="0"/>
                        <a:t>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Digwyddiad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Lleoliad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gyfer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Manylion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cyswllt</a:t>
                      </a:r>
                      <a:r>
                        <a:rPr lang="en-GB" sz="12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10.00</a:t>
                      </a:r>
                      <a:r>
                        <a:rPr lang="en-GB" sz="1600" baseline="0" dirty="0" smtClean="0"/>
                        <a:t> – 12.00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Teleofal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Derbynfa’r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Galw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heibio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170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09.30 –</a:t>
                      </a:r>
                      <a:r>
                        <a:rPr lang="en-GB" sz="1600" baseline="0" dirty="0" smtClean="0"/>
                        <a:t> 16.30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Llinellau</a:t>
                      </a:r>
                      <a:r>
                        <a:rPr kumimoji="0"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sirol</a:t>
                      </a:r>
                      <a:r>
                        <a:rPr kumimoji="0"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dirty="0"/>
                        <a:t>X3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Tafarn</a:t>
                      </a:r>
                      <a:r>
                        <a:rPr lang="en-GB" sz="1600" dirty="0"/>
                        <a:t> Hi Tide Inn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Gweithwyr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proffesiynol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Staff </a:t>
                      </a:r>
                      <a:r>
                        <a:rPr lang="en-GB" sz="1600" dirty="0" err="1"/>
                        <a:t>sydd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wedi'u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targedu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9671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10.30 – 12.00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E-</a:t>
                      </a:r>
                      <a:r>
                        <a:rPr lang="en-GB" sz="1600" dirty="0" err="1"/>
                        <a:t>ddiogelwch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Toiledau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-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  <a:tr h="44265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14:00</a:t>
                      </a:r>
                      <a:r>
                        <a:rPr lang="en-GB" sz="1600" baseline="0" dirty="0" smtClean="0"/>
                        <a:t> – 16:00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DV,  </a:t>
                      </a:r>
                      <a:r>
                        <a:rPr lang="en-GB" sz="1600" dirty="0" err="1"/>
                        <a:t>Ymddygiad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gwrthgymdeithasol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throseddau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casineb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Derbynfa’r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Galw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heibio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148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7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719872"/>
              </p:ext>
            </p:extLst>
          </p:nvPr>
        </p:nvGraphicFramePr>
        <p:xfrm>
          <a:off x="567157" y="1547664"/>
          <a:ext cx="15049673" cy="327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485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2871547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89747">
                <a:tc gridSpan="5">
                  <a:txBody>
                    <a:bodyPr/>
                    <a:lstStyle/>
                    <a:p>
                      <a:r>
                        <a:rPr lang="en-GB" sz="1600" baseline="0" dirty="0" err="1" smtClean="0"/>
                        <a:t>Dydd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Iau</a:t>
                      </a:r>
                      <a:r>
                        <a:rPr lang="en-GB" sz="1600" baseline="0" dirty="0" smtClean="0"/>
                        <a:t> 15</a:t>
                      </a:r>
                      <a:r>
                        <a:rPr lang="en-GB" sz="1600" baseline="30000" dirty="0" smtClean="0"/>
                        <a:t>fed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Tachwedd</a:t>
                      </a:r>
                      <a:r>
                        <a:rPr lang="en-GB" sz="1600" baseline="0" dirty="0" smtClean="0"/>
                        <a:t>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762381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Amser</a:t>
                      </a:r>
                      <a:r>
                        <a:rPr lang="en-GB" sz="1600" dirty="0" smtClean="0"/>
                        <a:t>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Digwyddiad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Lleoliad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gyfer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Manylion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cyswllt</a:t>
                      </a:r>
                      <a:r>
                        <a:rPr lang="en-GB" sz="12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09:30 – 11:30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LDHT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Ravens Court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Gweithwyr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proffesiynol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Staff </a:t>
                      </a:r>
                      <a:r>
                        <a:rPr lang="en-GB" sz="1600" dirty="0" err="1"/>
                        <a:t>sydd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wedi'u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targedu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17083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09:30 – 11:30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Camfanteisio’n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rhywiol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blant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-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dirty="0"/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967182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13.00</a:t>
                      </a:r>
                      <a:r>
                        <a:rPr lang="en-GB" sz="1600" baseline="0" dirty="0" smtClean="0"/>
                        <a:t> – 15.00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Diogelu</a:t>
                      </a:r>
                      <a:r>
                        <a:rPr kumimoji="0"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Oedolion</a:t>
                      </a:r>
                      <a:r>
                        <a:rPr kumimoji="0"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mewn</a:t>
                      </a:r>
                      <a:r>
                        <a:rPr kumimoji="0"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perygl</a:t>
                      </a:r>
                      <a:endParaRPr kumimoji="0" lang="en-GB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Gynhadledd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Lefel</a:t>
                      </a:r>
                      <a:r>
                        <a:rPr lang="en-GB" sz="1600" dirty="0"/>
                        <a:t> </a:t>
                      </a:r>
                      <a:r>
                        <a:rPr lang="en-GB" sz="1600" baseline="0" dirty="0"/>
                        <a:t>3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Tiwtoriaid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oedolion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Staff </a:t>
                      </a:r>
                      <a:r>
                        <a:rPr lang="en-GB" sz="1600" dirty="0" err="1"/>
                        <a:t>sydd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wedi'u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targedu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14:00 – 16:00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Achosion o dwyll a cham-drin ariannol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,</a:t>
                      </a:r>
                      <a:r>
                        <a:rPr lang="en-GB" sz="1600" baseline="0" dirty="0"/>
                        <a:t> Y </a:t>
                      </a:r>
                      <a:r>
                        <a:rPr lang="en-GB" sz="1600" baseline="0" dirty="0" err="1"/>
                        <a:t>Barri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02920 871891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687989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62865"/>
              </p:ext>
            </p:extLst>
          </p:nvPr>
        </p:nvGraphicFramePr>
        <p:xfrm>
          <a:off x="567157" y="5169429"/>
          <a:ext cx="15049675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35">
                  <a:extLst>
                    <a:ext uri="{9D8B030D-6E8A-4147-A177-3AD203B41FA5}">
                      <a16:colId xmlns:a16="http://schemas.microsoft.com/office/drawing/2014/main" xmlns="" val="4083405375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2534891541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2513864143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1923159783"/>
                    </a:ext>
                  </a:extLst>
                </a:gridCol>
                <a:gridCol w="3009935">
                  <a:extLst>
                    <a:ext uri="{9D8B030D-6E8A-4147-A177-3AD203B41FA5}">
                      <a16:colId xmlns:a16="http://schemas.microsoft.com/office/drawing/2014/main" xmlns="" val="686011499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r>
                        <a:rPr lang="en-GB" sz="1600" baseline="0" dirty="0" err="1" smtClean="0"/>
                        <a:t>Dydd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Gwener</a:t>
                      </a:r>
                      <a:r>
                        <a:rPr lang="en-GB" sz="1600" baseline="0" dirty="0" smtClean="0"/>
                        <a:t> 16</a:t>
                      </a:r>
                      <a:r>
                        <a:rPr lang="en-GB" sz="1600" baseline="30000" dirty="0" smtClean="0"/>
                        <a:t>eg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Tachwedd</a:t>
                      </a:r>
                      <a:r>
                        <a:rPr lang="en-GB" sz="1600" baseline="0" dirty="0" smtClean="0"/>
                        <a:t> 2018 </a:t>
                      </a:r>
                      <a:endParaRPr lang="en-GB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4611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Amser</a:t>
                      </a:r>
                      <a:r>
                        <a:rPr lang="en-GB" sz="1600" dirty="0" smtClean="0"/>
                        <a:t>: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Digwyddiad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Lleoliad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gyfer</a:t>
                      </a:r>
                      <a:r>
                        <a:rPr lang="en-GB" sz="16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Manylion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cyswllt</a:t>
                      </a:r>
                      <a:r>
                        <a:rPr lang="en-GB" sz="1200" dirty="0"/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6113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10:00</a:t>
                      </a:r>
                      <a:r>
                        <a:rPr lang="en-GB" sz="1600" baseline="0" dirty="0" smtClean="0"/>
                        <a:t> – 14:00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Canolfan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Gofalwyr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Penybont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Derbynfa’r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kumimoji="0" lang="en-GB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Galw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heibio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9671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10:00</a:t>
                      </a:r>
                      <a:r>
                        <a:rPr lang="en-GB" sz="1600" baseline="0" dirty="0" smtClean="0"/>
                        <a:t> – 11:00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Sgamiau a Throseddau ar Garreg y Drws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-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baseline="0" dirty="0"/>
                        <a:t>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170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13:30 – 14:30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cy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Ymwybyddiaeth o Gamddefnyddio Cyffuriau ac Alcohol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Swyddfeydd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Dinesig</a:t>
                      </a:r>
                      <a:r>
                        <a:rPr lang="en-GB" sz="1600" dirty="0"/>
                        <a:t> - </a:t>
                      </a:r>
                      <a:r>
                        <a:rPr lang="en-GB" sz="1600" dirty="0" err="1"/>
                        <a:t>Ystafell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Gyfarfod</a:t>
                      </a:r>
                      <a:r>
                        <a:rPr lang="en-GB" sz="1600" baseline="0" dirty="0"/>
                        <a:t> 9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 </a:t>
                      </a:r>
                      <a:r>
                        <a:rPr lang="en-GB" sz="1600" dirty="0" err="1"/>
                        <a:t>cyhoedd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linkClick r:id="rId2"/>
                        </a:rPr>
                        <a:t>Kim.davies@bridgend.gov.uk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01656</a:t>
                      </a:r>
                      <a:r>
                        <a:rPr lang="en-GB" sz="1600" baseline="0" dirty="0"/>
                        <a:t> 643228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8642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7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8">
      <a:dk1>
        <a:srgbClr val="000000"/>
      </a:dk1>
      <a:lt1>
        <a:srgbClr val="FFFFFF"/>
      </a:lt1>
      <a:dk2>
        <a:srgbClr val="004B8D"/>
      </a:dk2>
      <a:lt2>
        <a:srgbClr val="FFFFFF"/>
      </a:lt2>
      <a:accent1>
        <a:srgbClr val="025E5C"/>
      </a:accent1>
      <a:accent2>
        <a:srgbClr val="025E5C"/>
      </a:accent2>
      <a:accent3>
        <a:srgbClr val="035654"/>
      </a:accent3>
      <a:accent4>
        <a:srgbClr val="035654"/>
      </a:accent4>
      <a:accent5>
        <a:srgbClr val="04C3BF"/>
      </a:accent5>
      <a:accent6>
        <a:srgbClr val="025E5C"/>
      </a:accent6>
      <a:hlink>
        <a:srgbClr val="035654"/>
      </a:hlink>
      <a:folHlink>
        <a:srgbClr val="03565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988</TotalTime>
  <Words>1052</Words>
  <Application>Microsoft Office PowerPoint</Application>
  <PresentationFormat>Custom</PresentationFormat>
  <Paragraphs>313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Gaynor Mainwaring</dc:creator>
  <cp:lastModifiedBy>Natalie Morris</cp:lastModifiedBy>
  <cp:revision>104</cp:revision>
  <cp:lastPrinted>2018-10-16T08:17:39Z</cp:lastPrinted>
  <dcterms:created xsi:type="dcterms:W3CDTF">2016-03-09T13:02:58Z</dcterms:created>
  <dcterms:modified xsi:type="dcterms:W3CDTF">2018-11-05T11:57:44Z</dcterms:modified>
</cp:coreProperties>
</file>